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9"/>
  </p:notesMasterIdLst>
  <p:sldIdLst>
    <p:sldId id="256" r:id="rId2"/>
    <p:sldId id="257" r:id="rId3"/>
    <p:sldId id="258" r:id="rId4"/>
    <p:sldId id="280" r:id="rId5"/>
    <p:sldId id="291" r:id="rId6"/>
    <p:sldId id="281" r:id="rId7"/>
    <p:sldId id="28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7"/>
    <p:restoredTop sz="94555"/>
  </p:normalViewPr>
  <p:slideViewPr>
    <p:cSldViewPr snapToGrid="0" snapToObjects="1">
      <p:cViewPr>
        <p:scale>
          <a:sx n="114" d="100"/>
          <a:sy n="114" d="100"/>
        </p:scale>
        <p:origin x="896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320E-34BA-6D43-9C3F-6F1C854D8B03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C161-B3F5-EA48-9114-4D9BE9D7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030137"/>
            <a:ext cx="531495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4509812"/>
            <a:ext cx="53149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EB6-A2B4-4CDB-8126-E210FBCC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9/20/17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0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10E5-36D2-264E-A811-73313D90BC9B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0" r:id="rId3"/>
    <p:sldLayoutId id="2147483791" r:id="rId4"/>
    <p:sldLayoutId id="2147483797" r:id="rId5"/>
    <p:sldLayoutId id="214748379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12" y="2607653"/>
            <a:ext cx="5314950" cy="290281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+mn-lt"/>
              </a:rPr>
              <a:t>ICT </a:t>
            </a:r>
            <a:r>
              <a:rPr lang="en-US" b="1" dirty="0" smtClean="0">
                <a:latin typeface="+mn-lt"/>
              </a:rPr>
              <a:t>Communications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Lesson </a:t>
            </a:r>
            <a:r>
              <a:rPr lang="en-US" b="1" smtClean="0">
                <a:latin typeface="+mn-lt"/>
              </a:rPr>
              <a:t>1:</a:t>
            </a:r>
            <a:br>
              <a:rPr lang="en-US" b="1" smtClean="0">
                <a:latin typeface="+mn-lt"/>
              </a:rPr>
            </a:b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Using the Internet and the </a:t>
            </a:r>
            <a:r>
              <a:rPr lang="en-US" b="1" smtClean="0">
                <a:latin typeface="+mn-lt"/>
              </a:rPr>
              <a:t>World Wide Web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663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– Lesson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1" y="2512277"/>
            <a:ext cx="3868340" cy="36845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2.1.1: Define “Internet,” and explain how it uses protocols and data packets to enable computers to communicate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2.1.2</a:t>
            </a:r>
            <a:r>
              <a:rPr lang="en-US" dirty="0"/>
              <a:t>: Identify requirements for connecting to the Internet.</a:t>
            </a:r>
          </a:p>
          <a:p>
            <a:r>
              <a:rPr lang="en-US" dirty="0"/>
              <a:t>2.1.3: Compare various Internet connection types (e.g., dial-up, cable, DSL, broadband, wireless, fiber-optic). </a:t>
            </a:r>
          </a:p>
          <a:p>
            <a:r>
              <a:rPr lang="en-US" dirty="0"/>
              <a:t>2.1.4: Describe Internet addressing, including domain names, IP addresses, DNS.</a:t>
            </a:r>
          </a:p>
          <a:p>
            <a:r>
              <a:rPr lang="en-US" dirty="0"/>
              <a:t>2.1.5: Compare various top-level domains (.com, .org, .</a:t>
            </a:r>
            <a:r>
              <a:rPr lang="en-US" dirty="0" err="1"/>
              <a:t>edu</a:t>
            </a:r>
            <a:r>
              <a:rPr lang="en-US" dirty="0"/>
              <a:t>, .</a:t>
            </a:r>
            <a:r>
              <a:rPr lang="en-US" dirty="0" err="1"/>
              <a:t>gov</a:t>
            </a:r>
            <a:r>
              <a:rPr lang="en-US" dirty="0"/>
              <a:t>, </a:t>
            </a:r>
            <a:r>
              <a:rPr lang="en-US" dirty="0" err="1"/>
              <a:t>.net</a:t>
            </a:r>
            <a:r>
              <a:rPr lang="en-US" dirty="0"/>
              <a:t>, .mil)</a:t>
            </a:r>
            <a:r>
              <a:rPr lang="en-US" dirty="0" smtClean="0"/>
              <a:t>.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2.1.6: Distinguish the Internet from the World Wide Web.</a:t>
            </a:r>
          </a:p>
          <a:p>
            <a:r>
              <a:rPr lang="en-US" dirty="0"/>
              <a:t>2.1.7: Explain how web browsers and web servers interact to provide information to users.</a:t>
            </a:r>
          </a:p>
          <a:p>
            <a:r>
              <a:rPr lang="en-US" dirty="0"/>
              <a:t>2.1.8: Define “Uniform Resource Locator (URL)” and identify associated protocols, including http//:, ftp//:, mailto//:.</a:t>
            </a:r>
          </a:p>
          <a:p>
            <a:r>
              <a:rPr lang="en-US" dirty="0"/>
              <a:t>2.1.9: Use various techniques and tools to navigate and access information on the Web, including hyperlinks, webpage and browser components, file downloads.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– Lesson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6456" y="1869456"/>
            <a:ext cx="3868340" cy="449789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1400" b="1" dirty="0" smtClean="0"/>
              <a:t>Client</a:t>
            </a:r>
            <a:r>
              <a:rPr lang="en-US" sz="1400" dirty="0" smtClean="0"/>
              <a:t> -  a single user computer</a:t>
            </a:r>
          </a:p>
          <a:p>
            <a:pPr>
              <a:spcBef>
                <a:spcPts val="500"/>
              </a:spcBef>
            </a:pPr>
            <a:r>
              <a:rPr lang="en-US" sz="1400" b="1" dirty="0" smtClean="0"/>
              <a:t>Cloud</a:t>
            </a:r>
            <a:r>
              <a:rPr lang="en-US" sz="1400" dirty="0" smtClean="0"/>
              <a:t> – storage space on the Internet that anyone can use or access</a:t>
            </a:r>
          </a:p>
          <a:p>
            <a:pPr>
              <a:spcBef>
                <a:spcPts val="500"/>
              </a:spcBef>
            </a:pPr>
            <a:r>
              <a:rPr lang="en-US" sz="1400" b="1" dirty="0" smtClean="0"/>
              <a:t>DNS</a:t>
            </a:r>
            <a:r>
              <a:rPr lang="en-US" sz="1400" dirty="0" smtClean="0"/>
              <a:t> – reconciles the IP address of a web site with its common name URL</a:t>
            </a:r>
          </a:p>
          <a:p>
            <a:pPr>
              <a:spcBef>
                <a:spcPts val="500"/>
              </a:spcBef>
            </a:pPr>
            <a:r>
              <a:rPr lang="en-US" sz="1400" b="1" dirty="0" smtClean="0"/>
              <a:t>Hyperlink</a:t>
            </a:r>
            <a:r>
              <a:rPr lang="en-US" sz="1400" dirty="0" smtClean="0"/>
              <a:t> – a process that enables a user to mouse click a “link” on a web page and that link will take them to another location on that page, another web page or even another web site</a:t>
            </a:r>
          </a:p>
          <a:p>
            <a:pPr>
              <a:spcBef>
                <a:spcPts val="500"/>
              </a:spcBef>
            </a:pPr>
            <a:r>
              <a:rPr lang="en-US" sz="1400" b="1" dirty="0" smtClean="0"/>
              <a:t>Internet</a:t>
            </a:r>
            <a:r>
              <a:rPr lang="en-US" sz="1400" dirty="0" smtClean="0"/>
              <a:t> – connection of millions of  devices all around the world based on TCP/IP</a:t>
            </a:r>
          </a:p>
          <a:p>
            <a:pPr>
              <a:spcBef>
                <a:spcPts val="500"/>
              </a:spcBef>
            </a:pPr>
            <a:r>
              <a:rPr lang="en-US" sz="1400" b="1" dirty="0" smtClean="0"/>
              <a:t>IP Address </a:t>
            </a:r>
            <a:r>
              <a:rPr lang="en-US" sz="1400" dirty="0" smtClean="0"/>
              <a:t>– the unique numerical number assigned to each device that is attached to the Internet</a:t>
            </a:r>
          </a:p>
          <a:p>
            <a:pPr>
              <a:spcBef>
                <a:spcPts val="500"/>
              </a:spcBef>
            </a:pPr>
            <a:r>
              <a:rPr lang="en-US" sz="1400" b="1" dirty="0" smtClean="0"/>
              <a:t>Modem</a:t>
            </a:r>
            <a:r>
              <a:rPr lang="en-US" sz="1400" dirty="0" smtClean="0"/>
              <a:t> – a device used to connect a computer or server to an ISP</a:t>
            </a:r>
          </a:p>
          <a:p>
            <a:pPr>
              <a:spcBef>
                <a:spcPts val="500"/>
              </a:spcBef>
            </a:pPr>
            <a:r>
              <a:rPr lang="en-US" sz="1400" b="1" dirty="0" smtClean="0"/>
              <a:t>Network</a:t>
            </a:r>
            <a:r>
              <a:rPr lang="en-US" sz="1400" dirty="0" smtClean="0"/>
              <a:t> – a group of 2 or more computers connected together to share information or resources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29150" y="1869456"/>
            <a:ext cx="3887391" cy="449789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1400" b="1" dirty="0" smtClean="0"/>
              <a:t>Packet</a:t>
            </a:r>
            <a:r>
              <a:rPr lang="en-US" sz="1400" dirty="0" smtClean="0"/>
              <a:t> – a piece of information </a:t>
            </a:r>
          </a:p>
          <a:p>
            <a:pPr>
              <a:spcBef>
                <a:spcPts val="500"/>
              </a:spcBef>
            </a:pPr>
            <a:r>
              <a:rPr lang="en-US" sz="1400" b="1" dirty="0" smtClean="0"/>
              <a:t>Server</a:t>
            </a:r>
            <a:r>
              <a:rPr lang="en-US" sz="1400" dirty="0" smtClean="0"/>
              <a:t> – any computer that 2 or more devices can connect and exchange data or resources with at the same time</a:t>
            </a:r>
          </a:p>
          <a:p>
            <a:pPr>
              <a:spcBef>
                <a:spcPts val="500"/>
              </a:spcBef>
            </a:pPr>
            <a:r>
              <a:rPr lang="en-US" sz="1400" b="1" dirty="0" smtClean="0"/>
              <a:t>TCP/IP </a:t>
            </a:r>
            <a:r>
              <a:rPr lang="en-US" sz="1400" dirty="0" smtClean="0"/>
              <a:t>– communication rules that enable 2 or more devices to communicate with each other as a network</a:t>
            </a:r>
          </a:p>
          <a:p>
            <a:pPr>
              <a:spcBef>
                <a:spcPts val="500"/>
              </a:spcBef>
            </a:pPr>
            <a:r>
              <a:rPr lang="en-US" sz="1400" b="1" dirty="0" smtClean="0"/>
              <a:t>URL</a:t>
            </a:r>
            <a:r>
              <a:rPr lang="en-US" sz="1400" dirty="0" smtClean="0"/>
              <a:t> – common name used for a web site and consists of the 1) server name 2) domain name 3) top level domain</a:t>
            </a:r>
          </a:p>
          <a:p>
            <a:pPr>
              <a:spcBef>
                <a:spcPts val="500"/>
              </a:spcBef>
            </a:pPr>
            <a:r>
              <a:rPr lang="en-US" sz="1400" b="1" dirty="0" smtClean="0"/>
              <a:t>Web browser </a:t>
            </a:r>
            <a:r>
              <a:rPr lang="en-US" sz="1400" dirty="0" smtClean="0"/>
              <a:t>– client based software that enables a computer to read and interact with a web site</a:t>
            </a:r>
          </a:p>
          <a:p>
            <a:pPr>
              <a:spcBef>
                <a:spcPts val="500"/>
              </a:spcBef>
            </a:pPr>
            <a:r>
              <a:rPr lang="en-US" sz="1400" b="1" dirty="0" smtClean="0"/>
              <a:t>Web page </a:t>
            </a:r>
            <a:r>
              <a:rPr lang="en-US" sz="1400" dirty="0" smtClean="0"/>
              <a:t>– a single file that is based on html protocol</a:t>
            </a:r>
          </a:p>
          <a:p>
            <a:pPr>
              <a:spcBef>
                <a:spcPts val="500"/>
              </a:spcBef>
            </a:pPr>
            <a:r>
              <a:rPr lang="en-US" sz="1400" b="1" dirty="0" smtClean="0"/>
              <a:t>Website</a:t>
            </a:r>
            <a:r>
              <a:rPr lang="en-US" sz="1400" dirty="0" smtClean="0"/>
              <a:t> – a collection of related web pages</a:t>
            </a:r>
          </a:p>
          <a:p>
            <a:pPr>
              <a:spcBef>
                <a:spcPts val="500"/>
              </a:spcBef>
            </a:pPr>
            <a:r>
              <a:rPr lang="en-US" sz="1400" b="1" dirty="0" smtClean="0"/>
              <a:t>Wi-Fi </a:t>
            </a:r>
            <a:r>
              <a:rPr lang="en-US" sz="1400" dirty="0" smtClean="0"/>
              <a:t>– broadband wireless (radio frequency) network connection</a:t>
            </a:r>
          </a:p>
          <a:p>
            <a:pPr>
              <a:spcBef>
                <a:spcPts val="500"/>
              </a:spcBef>
            </a:pPr>
            <a:r>
              <a:rPr lang="en-US" sz="1400" b="1" dirty="0" smtClean="0"/>
              <a:t>World Wide Web </a:t>
            </a:r>
            <a:r>
              <a:rPr lang="en-US" sz="1400" dirty="0" smtClean="0"/>
              <a:t>– the collection if information based on html that is accessed via the Internet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0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vs World Wide Web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1101"/>
            <a:ext cx="3868340" cy="5044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Internet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730" y="1965577"/>
            <a:ext cx="3868340" cy="3684588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very large network of networks. </a:t>
            </a:r>
            <a:endParaRPr lang="en-US" dirty="0" smtClean="0"/>
          </a:p>
          <a:p>
            <a:r>
              <a:rPr lang="en-US" b="1" dirty="0" smtClean="0"/>
              <a:t>Networks </a:t>
            </a:r>
            <a:r>
              <a:rPr lang="en-US" dirty="0"/>
              <a:t>consist of </a:t>
            </a:r>
            <a:r>
              <a:rPr lang="en-US" b="1" dirty="0"/>
              <a:t>servers </a:t>
            </a:r>
            <a:r>
              <a:rPr lang="en-US" dirty="0"/>
              <a:t>that store information accessed by various clients. 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ssentially </a:t>
            </a:r>
            <a:r>
              <a:rPr lang="en-US" dirty="0"/>
              <a:t>hardware machines and data. 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61101"/>
            <a:ext cx="3887391" cy="5044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/>
              <a:t>World Wide Web</a:t>
            </a:r>
            <a:endParaRPr lang="en-US" sz="2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230" y="1965577"/>
            <a:ext cx="3887391" cy="3684588"/>
          </a:xfrm>
        </p:spPr>
        <p:txBody>
          <a:bodyPr>
            <a:normAutofit/>
          </a:bodyPr>
          <a:lstStyle/>
          <a:p>
            <a:r>
              <a:rPr lang="en-US" dirty="0" smtClean="0"/>
              <a:t>A system </a:t>
            </a:r>
            <a:r>
              <a:rPr lang="en-US" dirty="0"/>
              <a:t>of tools and services that enable us to access the information on the </a:t>
            </a:r>
            <a:r>
              <a:rPr lang="en-US" dirty="0" smtClean="0"/>
              <a:t>Internet.</a:t>
            </a:r>
          </a:p>
          <a:p>
            <a:r>
              <a:rPr lang="en-US" b="1" dirty="0" smtClean="0"/>
              <a:t>Web </a:t>
            </a:r>
            <a:r>
              <a:rPr lang="en-US" b="1" dirty="0"/>
              <a:t>browsers </a:t>
            </a:r>
            <a:r>
              <a:rPr lang="en-US" dirty="0" smtClean="0"/>
              <a:t>— a tool </a:t>
            </a:r>
            <a:r>
              <a:rPr lang="en-US" dirty="0"/>
              <a:t>that </a:t>
            </a:r>
            <a:r>
              <a:rPr lang="en-US" dirty="0" smtClean="0"/>
              <a:t>retrieves </a:t>
            </a:r>
            <a:r>
              <a:rPr lang="en-US" dirty="0"/>
              <a:t>the information </a:t>
            </a:r>
            <a:r>
              <a:rPr lang="en-US" dirty="0" smtClean="0"/>
              <a:t>using the Internet</a:t>
            </a:r>
          </a:p>
          <a:p>
            <a:r>
              <a:rPr lang="en-US" b="1" dirty="0" smtClean="0"/>
              <a:t>Hyperlinks</a:t>
            </a:r>
            <a:r>
              <a:rPr lang="en-US" dirty="0"/>
              <a:t>:</a:t>
            </a:r>
            <a:r>
              <a:rPr lang="en-US" dirty="0" smtClean="0"/>
              <a:t> a key part of the web which </a:t>
            </a:r>
            <a:r>
              <a:rPr lang="en-US" dirty="0"/>
              <a:t>connect data resources together, enabling users to "browse" from page to page.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22" y="4505092"/>
            <a:ext cx="4156568" cy="1605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4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4155223" cy="3404297"/>
          </a:xfrm>
        </p:spPr>
        <p:txBody>
          <a:bodyPr/>
          <a:lstStyle/>
          <a:p>
            <a:r>
              <a:rPr lang="en-US" dirty="0" smtClean="0"/>
              <a:t>Gaming</a:t>
            </a:r>
          </a:p>
          <a:p>
            <a:r>
              <a:rPr lang="en-US" dirty="0" smtClean="0"/>
              <a:t>Instant Messaging</a:t>
            </a:r>
          </a:p>
          <a:p>
            <a:r>
              <a:rPr lang="en-US" dirty="0" smtClean="0"/>
              <a:t>FTP (file upload or download)</a:t>
            </a:r>
          </a:p>
          <a:p>
            <a:r>
              <a:rPr lang="en-US" dirty="0" smtClean="0"/>
              <a:t>Email</a:t>
            </a:r>
          </a:p>
          <a:p>
            <a:r>
              <a:rPr lang="en-US" dirty="0" smtClean="0"/>
              <a:t>Live streaming</a:t>
            </a:r>
          </a:p>
          <a:p>
            <a:r>
              <a:rPr lang="en-US" dirty="0" smtClean="0"/>
              <a:t>Home Security (Apps)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Services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683" y="3136489"/>
            <a:ext cx="4449337" cy="3142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0660" y="1580298"/>
            <a:ext cx="7311018" cy="4842804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000" dirty="0"/>
              <a:t>Data </a:t>
            </a:r>
            <a:r>
              <a:rPr lang="en-US" sz="2000" dirty="0" smtClean="0"/>
              <a:t>is stored </a:t>
            </a:r>
            <a:r>
              <a:rPr lang="en-US" sz="2000" dirty="0"/>
              <a:t>on servers accessed </a:t>
            </a:r>
            <a:r>
              <a:rPr lang="en-US" sz="2000" dirty="0" smtClean="0"/>
              <a:t>from </a:t>
            </a:r>
            <a:r>
              <a:rPr lang="en-US" sz="2000" dirty="0"/>
              <a:t>any location </a:t>
            </a:r>
            <a:r>
              <a:rPr lang="en-US" sz="2000" dirty="0" smtClean="0"/>
              <a:t>with an </a:t>
            </a:r>
            <a:r>
              <a:rPr lang="en-US" sz="2000" dirty="0"/>
              <a:t>Internet connection. </a:t>
            </a:r>
            <a:endParaRPr lang="en-US" sz="2000" dirty="0" smtClean="0"/>
          </a:p>
          <a:p>
            <a:r>
              <a:rPr lang="en-US" sz="2000" dirty="0"/>
              <a:t>Files are in a central location, accessible regardless of their current Internet connection. </a:t>
            </a:r>
            <a:endParaRPr lang="en-US" sz="2000" dirty="0" smtClean="0"/>
          </a:p>
          <a:p>
            <a:r>
              <a:rPr lang="en-US" sz="2000" dirty="0"/>
              <a:t>Enables people around the world to collaborate on projects without having to travel. </a:t>
            </a:r>
            <a:endParaRPr lang="en-US" sz="2000" dirty="0" smtClean="0"/>
          </a:p>
          <a:p>
            <a:r>
              <a:rPr lang="en-US" sz="2000" dirty="0"/>
              <a:t>N</a:t>
            </a:r>
            <a:r>
              <a:rPr lang="en-US" sz="2000" dirty="0" smtClean="0"/>
              <a:t>eed </a:t>
            </a:r>
            <a:r>
              <a:rPr lang="en-US" sz="2000" dirty="0"/>
              <a:t>access rights to the server and a browser. </a:t>
            </a:r>
            <a:endParaRPr lang="en-US" sz="2000" dirty="0" smtClean="0"/>
          </a:p>
          <a:p>
            <a:r>
              <a:rPr lang="en-US" sz="2000" dirty="0" smtClean="0"/>
              <a:t>Some </a:t>
            </a:r>
            <a:r>
              <a:rPr lang="en-US" sz="2000" dirty="0"/>
              <a:t>common cloud storage services include </a:t>
            </a:r>
            <a:r>
              <a:rPr lang="en-US" sz="2000" b="1" dirty="0"/>
              <a:t>Google Docs</a:t>
            </a:r>
            <a:r>
              <a:rPr lang="en-US" sz="2000" dirty="0"/>
              <a:t>, </a:t>
            </a:r>
            <a:r>
              <a:rPr lang="en-US" sz="2000" b="1" dirty="0"/>
              <a:t>Dropbox</a:t>
            </a:r>
            <a:r>
              <a:rPr lang="en-US" sz="2000" dirty="0"/>
              <a:t>, </a:t>
            </a:r>
            <a:r>
              <a:rPr lang="en-US" sz="2000" b="1" dirty="0"/>
              <a:t>Microsoft Cloud</a:t>
            </a:r>
            <a:r>
              <a:rPr lang="en-US" sz="2000" dirty="0"/>
              <a:t>, and </a:t>
            </a:r>
            <a:r>
              <a:rPr lang="en-US" sz="2000" b="1" dirty="0"/>
              <a:t>Apple iCloud</a:t>
            </a:r>
            <a:r>
              <a:rPr lang="en-US" sz="2000" dirty="0"/>
              <a:t>. 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358" y="1825625"/>
            <a:ext cx="4805283" cy="43513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2366</TotalTime>
  <Words>590</Words>
  <Application>Microsoft Macintosh PowerPoint</Application>
  <PresentationFormat>On-screen Show (4:3)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ICT Communications Lesson 1:  Using the Internet and the World Wide Web</vt:lpstr>
      <vt:lpstr>Objectives – Lesson 1</vt:lpstr>
      <vt:lpstr>Terminology – Lesson 1</vt:lpstr>
      <vt:lpstr>Internet vs World Wide Web</vt:lpstr>
      <vt:lpstr>Other Services</vt:lpstr>
      <vt:lpstr>Cloud</vt:lpstr>
      <vt:lpstr>Cloud Computing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Life</dc:title>
  <dc:creator>Jim Black</dc:creator>
  <cp:lastModifiedBy>Hitomi Vinciguerra</cp:lastModifiedBy>
  <cp:revision>122</cp:revision>
  <dcterms:created xsi:type="dcterms:W3CDTF">2015-10-05T10:58:57Z</dcterms:created>
  <dcterms:modified xsi:type="dcterms:W3CDTF">2017-09-20T21:43:55Z</dcterms:modified>
</cp:coreProperties>
</file>